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Anton" pitchFamily="2" charset="77"/>
      <p:regular r:id="rId18"/>
    </p:embeddedFont>
    <p:embeddedFont>
      <p:font typeface="Canva Sans" panose="020B0503030501040103" pitchFamily="34" charset="0"/>
      <p:regular r:id="rId19"/>
    </p:embeddedFont>
    <p:embeddedFont>
      <p:font typeface="Canva Sans Bold" panose="020B0803030501040103" pitchFamily="34" charset="0"/>
      <p:regular r:id="rId20"/>
      <p:bold r:id="rId21"/>
    </p:embeddedFont>
    <p:embeddedFont>
      <p:font typeface="Poppins" pitchFamily="2" charset="77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28" autoAdjust="0"/>
    <p:restoredTop sz="94626" autoAdjust="0"/>
  </p:normalViewPr>
  <p:slideViewPr>
    <p:cSldViewPr>
      <p:cViewPr varScale="1">
        <p:scale>
          <a:sx n="82" d="100"/>
          <a:sy n="82" d="100"/>
        </p:scale>
        <p:origin x="184" y="2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gif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6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openxmlformats.org/officeDocument/2006/relationships/image" Target="../media/image2.sv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4.svg"/><Relationship Id="rId10" Type="http://schemas.openxmlformats.org/officeDocument/2006/relationships/image" Target="../media/image11.svg"/><Relationship Id="rId4" Type="http://schemas.openxmlformats.org/officeDocument/2006/relationships/image" Target="../media/image13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survey.stackoverflow.co/2025" TargetMode="External"/><Relationship Id="rId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dManWEN/Programming-Language-Benchmarks-Visualization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gif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rlemoine/CMPS401/blob/main/Rust/Samples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2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20109" y="2605709"/>
            <a:ext cx="5077990" cy="50779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165946">
            <a:off x="8558360" y="507114"/>
            <a:ext cx="9272857" cy="9092355"/>
            <a:chOff x="0" y="0"/>
            <a:chExt cx="812800" cy="7969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796978"/>
            </a:xfrm>
            <a:custGeom>
              <a:avLst/>
              <a:gdLst/>
              <a:ahLst/>
              <a:cxnLst/>
              <a:rect l="l" t="t" r="r" b="b"/>
              <a:pathLst>
                <a:path w="812800" h="796978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5540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694109">
            <a:off x="9125957" y="1124174"/>
            <a:ext cx="8014237" cy="7858235"/>
            <a:chOff x="0" y="0"/>
            <a:chExt cx="812800" cy="7969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796978"/>
            </a:xfrm>
            <a:custGeom>
              <a:avLst/>
              <a:gdLst/>
              <a:ahLst/>
              <a:cxnLst/>
              <a:rect l="l" t="t" r="r" b="b"/>
              <a:pathLst>
                <a:path w="812800" h="796978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C6BF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-10861334" y="4598030"/>
            <a:ext cx="15304372" cy="15304372"/>
          </a:xfrm>
          <a:custGeom>
            <a:avLst/>
            <a:gdLst/>
            <a:ahLst/>
            <a:cxnLst/>
            <a:rect l="l" t="t" r="r" b="b"/>
            <a:pathLst>
              <a:path w="15304372" h="15304372">
                <a:moveTo>
                  <a:pt x="0" y="0"/>
                </a:moveTo>
                <a:lnTo>
                  <a:pt x="15304372" y="0"/>
                </a:lnTo>
                <a:lnTo>
                  <a:pt x="15304372" y="15304372"/>
                </a:lnTo>
                <a:lnTo>
                  <a:pt x="0" y="15304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H="1">
            <a:off x="10527156" y="742462"/>
            <a:ext cx="3958208" cy="189994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H="1">
            <a:off x="12812316" y="7644598"/>
            <a:ext cx="3958208" cy="189994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-1911889" y="5417287"/>
            <a:ext cx="9629812" cy="1818800"/>
            <a:chOff x="0" y="0"/>
            <a:chExt cx="2109677" cy="39845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09677" cy="398459"/>
            </a:xfrm>
            <a:custGeom>
              <a:avLst/>
              <a:gdLst/>
              <a:ahLst/>
              <a:cxnLst/>
              <a:rect l="l" t="t" r="r" b="b"/>
              <a:pathLst>
                <a:path w="2109677" h="398459">
                  <a:moveTo>
                    <a:pt x="0" y="0"/>
                  </a:moveTo>
                  <a:lnTo>
                    <a:pt x="2109677" y="0"/>
                  </a:lnTo>
                  <a:lnTo>
                    <a:pt x="2109677" y="398459"/>
                  </a:lnTo>
                  <a:lnTo>
                    <a:pt x="0" y="398459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109677" cy="4365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95704" y="1189619"/>
            <a:ext cx="1581549" cy="1581549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693209" y="1612729"/>
            <a:ext cx="729980" cy="735328"/>
          </a:xfrm>
          <a:custGeom>
            <a:avLst/>
            <a:gdLst/>
            <a:ahLst/>
            <a:cxnLst/>
            <a:rect l="l" t="t" r="r" b="b"/>
            <a:pathLst>
              <a:path w="729980" h="735328">
                <a:moveTo>
                  <a:pt x="0" y="0"/>
                </a:moveTo>
                <a:lnTo>
                  <a:pt x="729980" y="0"/>
                </a:lnTo>
                <a:lnTo>
                  <a:pt x="729980" y="735328"/>
                </a:lnTo>
                <a:lnTo>
                  <a:pt x="0" y="7353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674166" y="8268496"/>
            <a:ext cx="5482107" cy="558178"/>
          </a:xfrm>
          <a:custGeom>
            <a:avLst/>
            <a:gdLst/>
            <a:ahLst/>
            <a:cxnLst/>
            <a:rect l="l" t="t" r="r" b="b"/>
            <a:pathLst>
              <a:path w="5482107" h="558178">
                <a:moveTo>
                  <a:pt x="0" y="0"/>
                </a:moveTo>
                <a:lnTo>
                  <a:pt x="5482107" y="0"/>
                </a:lnTo>
                <a:lnTo>
                  <a:pt x="5482107" y="558178"/>
                </a:lnTo>
                <a:lnTo>
                  <a:pt x="0" y="5581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2395371" y="8337427"/>
            <a:ext cx="420315" cy="420315"/>
          </a:xfrm>
          <a:custGeom>
            <a:avLst/>
            <a:gdLst/>
            <a:ahLst/>
            <a:cxnLst/>
            <a:rect l="l" t="t" r="r" b="b"/>
            <a:pathLst>
              <a:path w="420315" h="420315">
                <a:moveTo>
                  <a:pt x="0" y="0"/>
                </a:moveTo>
                <a:lnTo>
                  <a:pt x="420315" y="0"/>
                </a:lnTo>
                <a:lnTo>
                  <a:pt x="420315" y="420316"/>
                </a:lnTo>
                <a:lnTo>
                  <a:pt x="0" y="4203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7039887" y="9038887"/>
            <a:ext cx="438826" cy="438826"/>
          </a:xfrm>
          <a:custGeom>
            <a:avLst/>
            <a:gdLst/>
            <a:ahLst/>
            <a:cxnLst/>
            <a:rect l="l" t="t" r="r" b="b"/>
            <a:pathLst>
              <a:path w="438826" h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7717923" y="1397863"/>
            <a:ext cx="11039819" cy="7359879"/>
          </a:xfrm>
          <a:custGeom>
            <a:avLst/>
            <a:gdLst/>
            <a:ahLst/>
            <a:cxnLst/>
            <a:rect l="l" t="t" r="r" b="b"/>
            <a:pathLst>
              <a:path w="11039819" h="7359879">
                <a:moveTo>
                  <a:pt x="0" y="0"/>
                </a:moveTo>
                <a:lnTo>
                  <a:pt x="11039819" y="0"/>
                </a:lnTo>
                <a:lnTo>
                  <a:pt x="11039819" y="7359880"/>
                </a:lnTo>
                <a:lnTo>
                  <a:pt x="0" y="735988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2782027" y="1694853"/>
            <a:ext cx="3987998" cy="74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78"/>
              </a:lnSpc>
              <a:spcBef>
                <a:spcPct val="0"/>
              </a:spcBef>
            </a:pPr>
            <a:r>
              <a:rPr lang="en-US" sz="4341" b="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SARA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614590" y="3565108"/>
            <a:ext cx="5859013" cy="1965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1"/>
              </a:lnSpc>
              <a:spcBef>
                <a:spcPct val="0"/>
              </a:spcBef>
            </a:pPr>
            <a:r>
              <a:rPr lang="en-US" sz="11494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RUST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14590" y="5291060"/>
            <a:ext cx="6989220" cy="1965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1"/>
              </a:lnSpc>
              <a:spcBef>
                <a:spcPct val="0"/>
              </a:spcBef>
            </a:pPr>
            <a:r>
              <a:rPr lang="en-US" sz="1149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LANGUAGE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032432" y="8337427"/>
            <a:ext cx="3520848" cy="341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8"/>
              </a:lnSpc>
              <a:spcBef>
                <a:spcPct val="0"/>
              </a:spcBef>
            </a:pPr>
            <a:r>
              <a:rPr lang="en-US" sz="207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https://www.rust-lang.org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5197" y="2011691"/>
            <a:ext cx="16537605" cy="6263618"/>
          </a:xfrm>
          <a:custGeom>
            <a:avLst/>
            <a:gdLst/>
            <a:ahLst/>
            <a:cxnLst/>
            <a:rect l="l" t="t" r="r" b="b"/>
            <a:pathLst>
              <a:path w="16537605" h="6263618">
                <a:moveTo>
                  <a:pt x="0" y="0"/>
                </a:moveTo>
                <a:lnTo>
                  <a:pt x="16537606" y="0"/>
                </a:lnTo>
                <a:lnTo>
                  <a:pt x="16537606" y="6263618"/>
                </a:lnTo>
                <a:lnTo>
                  <a:pt x="0" y="62636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241832" y="358122"/>
            <a:ext cx="3406368" cy="800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8"/>
              </a:lnSpc>
              <a:spcBef>
                <a:spcPct val="0"/>
              </a:spcBef>
            </a:pPr>
            <a:r>
              <a:rPr lang="en-US" sz="4499" dirty="0">
                <a:solidFill>
                  <a:srgbClr val="3A021C"/>
                </a:solidFill>
                <a:latin typeface="Poppins"/>
                <a:ea typeface="Poppins"/>
                <a:cs typeface="Poppins"/>
                <a:sym typeface="Poppins"/>
              </a:rPr>
              <a:t>TSimple.rs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0884" y="1925937"/>
            <a:ext cx="5949086" cy="6798956"/>
          </a:xfrm>
          <a:custGeom>
            <a:avLst/>
            <a:gdLst/>
            <a:ahLst/>
            <a:cxnLst/>
            <a:rect l="l" t="t" r="r" b="b"/>
            <a:pathLst>
              <a:path w="5949086" h="6798956">
                <a:moveTo>
                  <a:pt x="0" y="0"/>
                </a:moveTo>
                <a:lnTo>
                  <a:pt x="5949086" y="0"/>
                </a:lnTo>
                <a:lnTo>
                  <a:pt x="5949086" y="6798955"/>
                </a:lnTo>
                <a:lnTo>
                  <a:pt x="0" y="67989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296937" y="1925937"/>
            <a:ext cx="5694126" cy="6798956"/>
          </a:xfrm>
          <a:custGeom>
            <a:avLst/>
            <a:gdLst/>
            <a:ahLst/>
            <a:cxnLst/>
            <a:rect l="l" t="t" r="r" b="b"/>
            <a:pathLst>
              <a:path w="5694126" h="6798956">
                <a:moveTo>
                  <a:pt x="0" y="0"/>
                </a:moveTo>
                <a:lnTo>
                  <a:pt x="5694126" y="0"/>
                </a:lnTo>
                <a:lnTo>
                  <a:pt x="5694126" y="6798955"/>
                </a:lnTo>
                <a:lnTo>
                  <a:pt x="0" y="67989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991063" y="1925937"/>
            <a:ext cx="5949086" cy="6798956"/>
          </a:xfrm>
          <a:custGeom>
            <a:avLst/>
            <a:gdLst/>
            <a:ahLst/>
            <a:cxnLst/>
            <a:rect l="l" t="t" r="r" b="b"/>
            <a:pathLst>
              <a:path w="5949086" h="6798956">
                <a:moveTo>
                  <a:pt x="0" y="0"/>
                </a:moveTo>
                <a:lnTo>
                  <a:pt x="5949086" y="0"/>
                </a:lnTo>
                <a:lnTo>
                  <a:pt x="5949086" y="6798955"/>
                </a:lnTo>
                <a:lnTo>
                  <a:pt x="0" y="67989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721803" y="358122"/>
            <a:ext cx="1926282" cy="800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8"/>
              </a:lnSpc>
              <a:spcBef>
                <a:spcPct val="0"/>
              </a:spcBef>
            </a:pPr>
            <a:r>
              <a:rPr lang="en-US" sz="4499" dirty="0">
                <a:solidFill>
                  <a:srgbClr val="3A021C"/>
                </a:solidFill>
                <a:latin typeface="Poppins"/>
                <a:ea typeface="Poppins"/>
                <a:cs typeface="Poppins"/>
                <a:sym typeface="Poppins"/>
              </a:rPr>
              <a:t>TVar.rs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0683" y="2117603"/>
            <a:ext cx="7602990" cy="7670103"/>
          </a:xfrm>
          <a:custGeom>
            <a:avLst/>
            <a:gdLst/>
            <a:ahLst/>
            <a:cxnLst/>
            <a:rect l="l" t="t" r="r" b="b"/>
            <a:pathLst>
              <a:path w="7602990" h="7670103">
                <a:moveTo>
                  <a:pt x="0" y="0"/>
                </a:moveTo>
                <a:lnTo>
                  <a:pt x="7602990" y="0"/>
                </a:lnTo>
                <a:lnTo>
                  <a:pt x="7602990" y="7670104"/>
                </a:lnTo>
                <a:lnTo>
                  <a:pt x="0" y="7670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983020" y="3409987"/>
            <a:ext cx="10045109" cy="5085337"/>
          </a:xfrm>
          <a:custGeom>
            <a:avLst/>
            <a:gdLst/>
            <a:ahLst/>
            <a:cxnLst/>
            <a:rect l="l" t="t" r="r" b="b"/>
            <a:pathLst>
              <a:path w="10045109" h="5085337">
                <a:moveTo>
                  <a:pt x="0" y="0"/>
                </a:moveTo>
                <a:lnTo>
                  <a:pt x="10045109" y="0"/>
                </a:lnTo>
                <a:lnTo>
                  <a:pt x="10045109" y="5085336"/>
                </a:lnTo>
                <a:lnTo>
                  <a:pt x="0" y="50853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799490" y="358122"/>
            <a:ext cx="2162909" cy="778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8"/>
              </a:lnSpc>
              <a:spcBef>
                <a:spcPct val="0"/>
              </a:spcBef>
            </a:pPr>
            <a:r>
              <a:rPr lang="en-US" sz="4499" dirty="0">
                <a:solidFill>
                  <a:srgbClr val="3A021C"/>
                </a:solidFill>
                <a:latin typeface="Poppins"/>
                <a:ea typeface="Poppins"/>
                <a:cs typeface="Poppins"/>
                <a:sym typeface="Poppins"/>
              </a:rPr>
              <a:t>TSel.rs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4120" y="2479687"/>
            <a:ext cx="7789999" cy="7088899"/>
          </a:xfrm>
          <a:custGeom>
            <a:avLst/>
            <a:gdLst/>
            <a:ahLst/>
            <a:cxnLst/>
            <a:rect l="l" t="t" r="r" b="b"/>
            <a:pathLst>
              <a:path w="7789999" h="7088899">
                <a:moveTo>
                  <a:pt x="0" y="0"/>
                </a:moveTo>
                <a:lnTo>
                  <a:pt x="7789999" y="0"/>
                </a:lnTo>
                <a:lnTo>
                  <a:pt x="7789999" y="7088899"/>
                </a:lnTo>
                <a:lnTo>
                  <a:pt x="0" y="70888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018309" y="1808859"/>
            <a:ext cx="5570514" cy="7957878"/>
          </a:xfrm>
          <a:custGeom>
            <a:avLst/>
            <a:gdLst/>
            <a:ahLst/>
            <a:cxnLst/>
            <a:rect l="l" t="t" r="r" b="b"/>
            <a:pathLst>
              <a:path w="5570514" h="7957878">
                <a:moveTo>
                  <a:pt x="0" y="0"/>
                </a:moveTo>
                <a:lnTo>
                  <a:pt x="5570515" y="0"/>
                </a:lnTo>
                <a:lnTo>
                  <a:pt x="5570515" y="7957878"/>
                </a:lnTo>
                <a:lnTo>
                  <a:pt x="0" y="79578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32345" y="358122"/>
            <a:ext cx="2305199" cy="800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8"/>
              </a:lnSpc>
              <a:spcBef>
                <a:spcPct val="0"/>
              </a:spcBef>
            </a:pPr>
            <a:r>
              <a:rPr lang="en-US" sz="4499">
                <a:solidFill>
                  <a:srgbClr val="3A021C"/>
                </a:solidFill>
                <a:latin typeface="Poppins"/>
                <a:ea typeface="Poppins"/>
                <a:cs typeface="Poppins"/>
                <a:sym typeface="Poppins"/>
              </a:rPr>
              <a:t>TLoop.rs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2381" y="1689506"/>
            <a:ext cx="8836854" cy="8151998"/>
          </a:xfrm>
          <a:custGeom>
            <a:avLst/>
            <a:gdLst/>
            <a:ahLst/>
            <a:cxnLst/>
            <a:rect l="l" t="t" r="r" b="b"/>
            <a:pathLst>
              <a:path w="8836854" h="8151998">
                <a:moveTo>
                  <a:pt x="0" y="0"/>
                </a:moveTo>
                <a:lnTo>
                  <a:pt x="8836854" y="0"/>
                </a:lnTo>
                <a:lnTo>
                  <a:pt x="8836854" y="8151998"/>
                </a:lnTo>
                <a:lnTo>
                  <a:pt x="0" y="8151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176008" y="1604516"/>
            <a:ext cx="6855230" cy="8321979"/>
          </a:xfrm>
          <a:custGeom>
            <a:avLst/>
            <a:gdLst/>
            <a:ahLst/>
            <a:cxnLst/>
            <a:rect l="l" t="t" r="r" b="b"/>
            <a:pathLst>
              <a:path w="6855230" h="8321979">
                <a:moveTo>
                  <a:pt x="0" y="0"/>
                </a:moveTo>
                <a:lnTo>
                  <a:pt x="6855230" y="0"/>
                </a:lnTo>
                <a:lnTo>
                  <a:pt x="6855230" y="8321979"/>
                </a:lnTo>
                <a:lnTo>
                  <a:pt x="0" y="83219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670978" y="358122"/>
            <a:ext cx="2027932" cy="800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8"/>
              </a:lnSpc>
              <a:spcBef>
                <a:spcPct val="0"/>
              </a:spcBef>
            </a:pPr>
            <a:r>
              <a:rPr lang="en-US" sz="4499">
                <a:solidFill>
                  <a:srgbClr val="3A021C"/>
                </a:solidFill>
                <a:latin typeface="Poppins"/>
                <a:ea typeface="Poppins"/>
                <a:cs typeface="Poppins"/>
                <a:sym typeface="Poppins"/>
              </a:rPr>
              <a:t>TSub.rs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07592" y="3661805"/>
            <a:ext cx="22247141" cy="1298716"/>
            <a:chOff x="0" y="0"/>
            <a:chExt cx="5302669" cy="3095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02669" cy="309553"/>
            </a:xfrm>
            <a:custGeom>
              <a:avLst/>
              <a:gdLst/>
              <a:ahLst/>
              <a:cxnLst/>
              <a:rect l="l" t="t" r="r" b="b"/>
              <a:pathLst>
                <a:path w="5302669" h="309553">
                  <a:moveTo>
                    <a:pt x="0" y="0"/>
                  </a:moveTo>
                  <a:lnTo>
                    <a:pt x="5302669" y="0"/>
                  </a:lnTo>
                  <a:lnTo>
                    <a:pt x="5302669" y="309553"/>
                  </a:lnTo>
                  <a:lnTo>
                    <a:pt x="0" y="309553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302669" cy="347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0834017" y="1913509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13069" y="1938953"/>
            <a:ext cx="4712027" cy="6119516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17515869" y="9573068"/>
            <a:ext cx="438826" cy="438826"/>
          </a:xfrm>
          <a:custGeom>
            <a:avLst/>
            <a:gdLst/>
            <a:ahLst/>
            <a:cxnLst/>
            <a:rect l="l" t="t" r="r" b="b"/>
            <a:pathLst>
              <a:path w="438826" h="438826">
                <a:moveTo>
                  <a:pt x="0" y="0"/>
                </a:moveTo>
                <a:lnTo>
                  <a:pt x="438826" y="0"/>
                </a:lnTo>
                <a:lnTo>
                  <a:pt x="438826" y="438825"/>
                </a:lnTo>
                <a:lnTo>
                  <a:pt x="0" y="4388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054361" y="2448814"/>
            <a:ext cx="6700964" cy="1263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CHALLENGES &amp;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86934" y="3747530"/>
            <a:ext cx="6700964" cy="1263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LIMITATIONS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96718" y="5319253"/>
            <a:ext cx="8591282" cy="4692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9074" lvl="1" indent="-359537" algn="l">
              <a:lnSpc>
                <a:spcPts val="4662"/>
              </a:lnSpc>
              <a:buFont typeface="Arial"/>
              <a:buChar char="•"/>
            </a:pPr>
            <a:r>
              <a:rPr lang="en-US" sz="33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Steeper learning curve due to ownership and borrowing.</a:t>
            </a:r>
          </a:p>
          <a:p>
            <a:pPr marL="719074" lvl="1" indent="-359537" algn="l">
              <a:lnSpc>
                <a:spcPts val="4662"/>
              </a:lnSpc>
              <a:buFont typeface="Arial"/>
              <a:buChar char="•"/>
            </a:pPr>
            <a:r>
              <a:rPr lang="en-US" sz="33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Compilation speed slower than C/C++.</a:t>
            </a:r>
          </a:p>
          <a:p>
            <a:pPr marL="719074" lvl="1" indent="-359537" algn="l">
              <a:lnSpc>
                <a:spcPts val="4662"/>
              </a:lnSpc>
              <a:buFont typeface="Arial"/>
              <a:buChar char="•"/>
            </a:pPr>
            <a:r>
              <a:rPr lang="en-US" sz="33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Limited GUI library support.</a:t>
            </a:r>
          </a:p>
          <a:p>
            <a:pPr marL="719074" lvl="1" indent="-359537" algn="l">
              <a:lnSpc>
                <a:spcPts val="4662"/>
              </a:lnSpc>
              <a:buFont typeface="Arial"/>
              <a:buChar char="•"/>
            </a:pPr>
            <a:r>
              <a:rPr lang="en-US" sz="33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Smaller ecosystem compared to older languages.</a:t>
            </a:r>
          </a:p>
          <a:p>
            <a:pPr algn="l">
              <a:lnSpc>
                <a:spcPts val="4662"/>
              </a:lnSpc>
              <a:spcBef>
                <a:spcPct val="0"/>
              </a:spcBef>
            </a:pPr>
            <a:endParaRPr lang="en-US" sz="333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742546" y="322630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423295" y="6298248"/>
            <a:ext cx="22247141" cy="3988752"/>
            <a:chOff x="0" y="0"/>
            <a:chExt cx="5302669" cy="9507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02669" cy="950730"/>
            </a:xfrm>
            <a:custGeom>
              <a:avLst/>
              <a:gdLst/>
              <a:ahLst/>
              <a:cxnLst/>
              <a:rect l="l" t="t" r="r" b="b"/>
              <a:pathLst>
                <a:path w="5302669" h="950730">
                  <a:moveTo>
                    <a:pt x="0" y="0"/>
                  </a:moveTo>
                  <a:lnTo>
                    <a:pt x="5302669" y="0"/>
                  </a:lnTo>
                  <a:lnTo>
                    <a:pt x="5302669" y="950730"/>
                  </a:lnTo>
                  <a:lnTo>
                    <a:pt x="0" y="950730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5302669" cy="10364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85"/>
                </a:lnSpc>
              </a:pPr>
              <a:r>
                <a:rPr lang="en-US" sz="4489" b="1" u="sng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References</a:t>
              </a:r>
            </a:p>
            <a:p>
              <a:pPr algn="ctr">
                <a:lnSpc>
                  <a:spcPts val="4885"/>
                </a:lnSpc>
              </a:pPr>
              <a:r>
                <a:rPr lang="en-US" sz="348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Official Rust site: https://www.rust-lang.org</a:t>
              </a:r>
            </a:p>
            <a:p>
              <a:pPr algn="ctr">
                <a:lnSpc>
                  <a:spcPts val="4885"/>
                </a:lnSpc>
              </a:pPr>
              <a:r>
                <a:rPr lang="en-US" sz="348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Rust Book: https://doc.rust-lang.org/book/</a:t>
              </a:r>
            </a:p>
            <a:p>
              <a:pPr algn="ctr">
                <a:lnSpc>
                  <a:spcPts val="4885"/>
                </a:lnSpc>
              </a:pPr>
              <a:r>
                <a:rPr lang="en-US" sz="348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survey.stackoverflow.co/2025</a:t>
              </a:r>
            </a:p>
            <a:p>
              <a:pPr algn="ctr">
                <a:lnSpc>
                  <a:spcPts val="4885"/>
                </a:lnSpc>
              </a:pPr>
              <a:r>
                <a:rPr lang="en-US" sz="348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github.com/GoodManWEN/Programming-Language-Benchmarks-Visualization</a:t>
              </a:r>
            </a:p>
            <a:p>
              <a:pPr algn="ctr">
                <a:lnSpc>
                  <a:spcPts val="2659"/>
                </a:lnSpc>
              </a:pPr>
              <a:endParaRPr lang="en-US" sz="348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33017" y="1204691"/>
            <a:ext cx="5077990" cy="507799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138572" y="1605667"/>
            <a:ext cx="2147544" cy="214754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679217" y="1605667"/>
            <a:ext cx="1042965" cy="104296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7073247" y="1884691"/>
            <a:ext cx="481391" cy="484918"/>
          </a:xfrm>
          <a:custGeom>
            <a:avLst/>
            <a:gdLst/>
            <a:ahLst/>
            <a:cxnLst/>
            <a:rect l="l" t="t" r="r" b="b"/>
            <a:pathLst>
              <a:path w="481391" h="484918">
                <a:moveTo>
                  <a:pt x="0" y="0"/>
                </a:moveTo>
                <a:lnTo>
                  <a:pt x="481391" y="0"/>
                </a:lnTo>
                <a:lnTo>
                  <a:pt x="481391" y="484917"/>
                </a:lnTo>
                <a:lnTo>
                  <a:pt x="0" y="4849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679217" y="2834119"/>
            <a:ext cx="8592580" cy="2435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929"/>
              </a:lnSpc>
              <a:spcBef>
                <a:spcPct val="0"/>
              </a:spcBef>
            </a:pPr>
            <a:r>
              <a:rPr lang="en-US" sz="14235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791276" y="1947755"/>
            <a:ext cx="1908999" cy="357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sz="2041" b="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SARA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834017" y="1913509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84864" y="4847745"/>
            <a:ext cx="2947693" cy="4114800"/>
          </a:xfrm>
          <a:custGeom>
            <a:avLst/>
            <a:gdLst/>
            <a:ahLst/>
            <a:cxnLst/>
            <a:rect l="l" t="t" r="r" b="b"/>
            <a:pathLst>
              <a:path w="2947693" h="4114800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7561158" y="870545"/>
            <a:ext cx="1042965" cy="104296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7955188" y="1149568"/>
            <a:ext cx="481391" cy="484918"/>
          </a:xfrm>
          <a:custGeom>
            <a:avLst/>
            <a:gdLst/>
            <a:ahLst/>
            <a:cxnLst/>
            <a:rect l="l" t="t" r="r" b="b"/>
            <a:pathLst>
              <a:path w="481391" h="484918">
                <a:moveTo>
                  <a:pt x="0" y="0"/>
                </a:moveTo>
                <a:lnTo>
                  <a:pt x="481391" y="0"/>
                </a:lnTo>
                <a:lnTo>
                  <a:pt x="481391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355315" y="4303831"/>
            <a:ext cx="1098588" cy="1381871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 flipV="1">
            <a:off x="7955188" y="3958094"/>
            <a:ext cx="2134301" cy="0"/>
          </a:xfrm>
          <a:prstGeom prst="line">
            <a:avLst/>
          </a:prstGeom>
          <a:ln w="142875" cap="flat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8673217" y="1212632"/>
            <a:ext cx="1908999" cy="357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sz="2041" b="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SARA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470356" y="2100618"/>
            <a:ext cx="9347289" cy="1437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DEFINITION AND SCOPE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14450" y="4286706"/>
            <a:ext cx="8128249" cy="5578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3490" lvl="1" indent="-376745" algn="l">
              <a:lnSpc>
                <a:spcPts val="4885"/>
              </a:lnSpc>
              <a:buFont typeface="Arial"/>
              <a:buChar char="•"/>
            </a:pPr>
            <a:r>
              <a:rPr lang="en-US" sz="34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systems programming language focused on speed without sacrificing memory safety</a:t>
            </a:r>
          </a:p>
          <a:p>
            <a:pPr marL="753490" lvl="1" indent="-376745" algn="l">
              <a:lnSpc>
                <a:spcPts val="4885"/>
              </a:lnSpc>
              <a:buFont typeface="Arial"/>
              <a:buChar char="•"/>
            </a:pPr>
            <a:r>
              <a:rPr lang="en-US" sz="34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Developed by Mozilla in 2010</a:t>
            </a:r>
          </a:p>
          <a:p>
            <a:pPr marL="753490" lvl="1" indent="-376745" algn="l">
              <a:lnSpc>
                <a:spcPts val="4885"/>
              </a:lnSpc>
              <a:buFont typeface="Arial"/>
              <a:buChar char="•"/>
            </a:pPr>
            <a:r>
              <a:rPr lang="en-US" sz="34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Gaining popularity for performance-critical applications</a:t>
            </a:r>
          </a:p>
          <a:p>
            <a:pPr algn="ctr">
              <a:lnSpc>
                <a:spcPts val="4885"/>
              </a:lnSpc>
              <a:spcBef>
                <a:spcPct val="0"/>
              </a:spcBef>
            </a:pPr>
            <a:endParaRPr lang="en-US" sz="348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4673897" y="2244875"/>
            <a:ext cx="2947693" cy="4114800"/>
          </a:xfrm>
          <a:custGeom>
            <a:avLst/>
            <a:gdLst/>
            <a:ahLst/>
            <a:cxnLst/>
            <a:rect l="l" t="t" r="r" b="b"/>
            <a:pathLst>
              <a:path w="2947693" h="4114800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5685338" y="5391660"/>
            <a:ext cx="1203221" cy="1513485"/>
          </a:xfrm>
          <a:prstGeom prst="rect">
            <a:avLst/>
          </a:prstGeom>
        </p:spPr>
      </p:pic>
      <p:sp>
        <p:nvSpPr>
          <p:cNvPr id="15" name="Freeform 15"/>
          <p:cNvSpPr/>
          <p:nvPr/>
        </p:nvSpPr>
        <p:spPr>
          <a:xfrm>
            <a:off x="17039887" y="9038887"/>
            <a:ext cx="438826" cy="438826"/>
          </a:xfrm>
          <a:custGeom>
            <a:avLst/>
            <a:gdLst/>
            <a:ahLst/>
            <a:cxnLst/>
            <a:rect l="l" t="t" r="r" b="b"/>
            <a:pathLst>
              <a:path w="438826" h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834017" y="1913509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868364" y="5076825"/>
            <a:ext cx="10827637" cy="1962678"/>
            <a:chOff x="0" y="0"/>
            <a:chExt cx="2580798" cy="4678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80798" cy="467810"/>
            </a:xfrm>
            <a:custGeom>
              <a:avLst/>
              <a:gdLst/>
              <a:ahLst/>
              <a:cxnLst/>
              <a:rect l="l" t="t" r="r" b="b"/>
              <a:pathLst>
                <a:path w="2580798" h="467810">
                  <a:moveTo>
                    <a:pt x="0" y="0"/>
                  </a:moveTo>
                  <a:lnTo>
                    <a:pt x="2580798" y="0"/>
                  </a:lnTo>
                  <a:lnTo>
                    <a:pt x="2580798" y="467810"/>
                  </a:lnTo>
                  <a:lnTo>
                    <a:pt x="0" y="467810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580798" cy="505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741896" y="3582499"/>
            <a:ext cx="2410337" cy="1714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12752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KEY 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3017931" y="7703019"/>
            <a:ext cx="2134301" cy="0"/>
          </a:xfrm>
          <a:prstGeom prst="line">
            <a:avLst/>
          </a:prstGeom>
          <a:ln w="142875" cap="flat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741896" y="5372100"/>
            <a:ext cx="6524717" cy="1714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12752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FEATURES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5020109" y="2605709"/>
            <a:ext cx="5077990" cy="507799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266613" y="3530736"/>
            <a:ext cx="7848667" cy="4959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3469" lvl="1" indent="-376735" algn="l">
              <a:lnSpc>
                <a:spcPts val="4885"/>
              </a:lnSpc>
              <a:buFont typeface="Arial"/>
              <a:buChar char="•"/>
            </a:pPr>
            <a:r>
              <a:rPr lang="en-US" sz="34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Memory safety without garbage collector</a:t>
            </a:r>
          </a:p>
          <a:p>
            <a:pPr marL="753469" lvl="1" indent="-376735" algn="l">
              <a:lnSpc>
                <a:spcPts val="4885"/>
              </a:lnSpc>
              <a:buFont typeface="Arial"/>
              <a:buChar char="•"/>
            </a:pPr>
            <a:r>
              <a:rPr lang="en-US" sz="34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Ownership &amp; Borrowing system</a:t>
            </a:r>
          </a:p>
          <a:p>
            <a:pPr marL="753469" lvl="1" indent="-376735" algn="l">
              <a:lnSpc>
                <a:spcPts val="4885"/>
              </a:lnSpc>
              <a:buFont typeface="Arial"/>
              <a:buChar char="•"/>
            </a:pPr>
            <a:r>
              <a:rPr lang="en-US" sz="34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Zero-cost abstractions</a:t>
            </a:r>
          </a:p>
          <a:p>
            <a:pPr marL="753469" lvl="1" indent="-376735" algn="l">
              <a:lnSpc>
                <a:spcPts val="4885"/>
              </a:lnSpc>
              <a:buFont typeface="Arial"/>
              <a:buChar char="•"/>
            </a:pPr>
            <a:r>
              <a:rPr lang="en-US" sz="34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Concurrency without data races</a:t>
            </a:r>
          </a:p>
          <a:p>
            <a:pPr marL="753469" lvl="1" indent="-376735" algn="l">
              <a:lnSpc>
                <a:spcPts val="4885"/>
              </a:lnSpc>
              <a:buFont typeface="Arial"/>
              <a:buChar char="•"/>
            </a:pPr>
            <a:r>
              <a:rPr lang="en-US" sz="34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Cross-platform</a:t>
            </a:r>
          </a:p>
          <a:p>
            <a:pPr algn="l">
              <a:lnSpc>
                <a:spcPts val="4885"/>
              </a:lnSpc>
              <a:spcBef>
                <a:spcPct val="0"/>
              </a:spcBef>
            </a:pPr>
            <a:endParaRPr lang="en-US" sz="348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H="1">
            <a:off x="14221701" y="392517"/>
            <a:ext cx="3958208" cy="189994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H="1">
            <a:off x="15938961" y="8731663"/>
            <a:ext cx="3240285" cy="1555337"/>
          </a:xfrm>
          <a:prstGeom prst="rect">
            <a:avLst/>
          </a:prstGeom>
        </p:spPr>
      </p:pic>
      <p:sp>
        <p:nvSpPr>
          <p:cNvPr id="15" name="Freeform 15"/>
          <p:cNvSpPr/>
          <p:nvPr/>
        </p:nvSpPr>
        <p:spPr>
          <a:xfrm>
            <a:off x="2824553" y="9038887"/>
            <a:ext cx="438826" cy="438826"/>
          </a:xfrm>
          <a:custGeom>
            <a:avLst/>
            <a:gdLst/>
            <a:ahLst/>
            <a:cxnLst/>
            <a:rect l="l" t="t" r="r" b="b"/>
            <a:pathLst>
              <a:path w="438826" h="438826">
                <a:moveTo>
                  <a:pt x="0" y="0"/>
                </a:moveTo>
                <a:lnTo>
                  <a:pt x="438825" y="0"/>
                </a:lnTo>
                <a:lnTo>
                  <a:pt x="438825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07592" y="3661805"/>
            <a:ext cx="22247141" cy="1298716"/>
            <a:chOff x="0" y="0"/>
            <a:chExt cx="5302669" cy="3095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02669" cy="309553"/>
            </a:xfrm>
            <a:custGeom>
              <a:avLst/>
              <a:gdLst/>
              <a:ahLst/>
              <a:cxnLst/>
              <a:rect l="l" t="t" r="r" b="b"/>
              <a:pathLst>
                <a:path w="5302669" h="309553">
                  <a:moveTo>
                    <a:pt x="0" y="0"/>
                  </a:moveTo>
                  <a:lnTo>
                    <a:pt x="5302669" y="0"/>
                  </a:lnTo>
                  <a:lnTo>
                    <a:pt x="5302669" y="309553"/>
                  </a:lnTo>
                  <a:lnTo>
                    <a:pt x="0" y="309553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302669" cy="347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0834017" y="1913509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13069" y="1938953"/>
            <a:ext cx="4712027" cy="6119516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17515869" y="9573068"/>
            <a:ext cx="438826" cy="438826"/>
          </a:xfrm>
          <a:custGeom>
            <a:avLst/>
            <a:gdLst/>
            <a:ahLst/>
            <a:cxnLst/>
            <a:rect l="l" t="t" r="r" b="b"/>
            <a:pathLst>
              <a:path w="438826" h="438826">
                <a:moveTo>
                  <a:pt x="0" y="0"/>
                </a:moveTo>
                <a:lnTo>
                  <a:pt x="438826" y="0"/>
                </a:lnTo>
                <a:lnTo>
                  <a:pt x="438826" y="438825"/>
                </a:lnTo>
                <a:lnTo>
                  <a:pt x="0" y="4388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054361" y="2448814"/>
            <a:ext cx="6700964" cy="1263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ADVANTAGES OF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86934" y="3747530"/>
            <a:ext cx="6700964" cy="1263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RUST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19505" y="4916236"/>
            <a:ext cx="7970678" cy="5446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7131" lvl="1" indent="-333566" algn="l">
              <a:lnSpc>
                <a:spcPts val="4326"/>
              </a:lnSpc>
              <a:buFont typeface="Arial"/>
              <a:buChar char="•"/>
            </a:pPr>
            <a:r>
              <a:rPr lang="en-US" sz="309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High performance (nearly as fast as C/C++)</a:t>
            </a:r>
          </a:p>
          <a:p>
            <a:pPr marL="667131" lvl="1" indent="-333566" algn="l">
              <a:lnSpc>
                <a:spcPts val="4326"/>
              </a:lnSpc>
              <a:buFont typeface="Arial"/>
              <a:buChar char="•"/>
            </a:pPr>
            <a:r>
              <a:rPr lang="en-US" sz="309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Strong type safety</a:t>
            </a:r>
          </a:p>
          <a:p>
            <a:pPr marL="667131" lvl="1" indent="-333566" algn="l">
              <a:lnSpc>
                <a:spcPts val="4326"/>
              </a:lnSpc>
              <a:buFont typeface="Arial"/>
              <a:buChar char="•"/>
            </a:pPr>
            <a:r>
              <a:rPr lang="en-US" sz="309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Prevents null pointer &amp; buffer overflows</a:t>
            </a:r>
          </a:p>
          <a:p>
            <a:pPr marL="667131" lvl="1" indent="-333566" algn="l">
              <a:lnSpc>
                <a:spcPts val="4326"/>
              </a:lnSpc>
              <a:buFont typeface="Arial"/>
              <a:buChar char="•"/>
            </a:pPr>
            <a:r>
              <a:rPr lang="en-US" sz="309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Growing ecosystem (Cargo, crates.io)</a:t>
            </a:r>
          </a:p>
          <a:p>
            <a:pPr marL="667131" lvl="1" indent="-333566" algn="l">
              <a:lnSpc>
                <a:spcPts val="4326"/>
              </a:lnSpc>
              <a:buFont typeface="Arial"/>
              <a:buChar char="•"/>
            </a:pPr>
            <a:r>
              <a:rPr lang="en-US" sz="309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Used in WebAssembly, Embedded Systems, Cloud</a:t>
            </a:r>
          </a:p>
          <a:p>
            <a:pPr algn="l">
              <a:lnSpc>
                <a:spcPts val="4326"/>
              </a:lnSpc>
              <a:spcBef>
                <a:spcPct val="0"/>
              </a:spcBef>
            </a:pPr>
            <a:endParaRPr lang="en-US" sz="309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26833" y="0"/>
            <a:ext cx="5500482" cy="10287000"/>
          </a:xfrm>
          <a:custGeom>
            <a:avLst/>
            <a:gdLst/>
            <a:ahLst/>
            <a:cxnLst/>
            <a:rect l="l" t="t" r="r" b="b"/>
            <a:pathLst>
              <a:path w="5500482" h="10287000">
                <a:moveTo>
                  <a:pt x="0" y="0"/>
                </a:moveTo>
                <a:lnTo>
                  <a:pt x="5500481" y="0"/>
                </a:lnTo>
                <a:lnTo>
                  <a:pt x="550048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43" b="-44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60469" y="659321"/>
            <a:ext cx="9666363" cy="2925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RUST: MOST LOVED LANGUAGE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4126500" y="3784969"/>
            <a:ext cx="2134301" cy="0"/>
          </a:xfrm>
          <a:prstGeom prst="line">
            <a:avLst/>
          </a:prstGeom>
          <a:ln w="142875" cap="flat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9536571" y="1841669"/>
            <a:ext cx="687645" cy="0"/>
          </a:xfrm>
          <a:prstGeom prst="line">
            <a:avLst/>
          </a:prstGeom>
          <a:ln w="38100" cap="flat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836925" y="7656439"/>
            <a:ext cx="2847754" cy="1601861"/>
          </a:xfrm>
          <a:custGeom>
            <a:avLst/>
            <a:gdLst/>
            <a:ahLst/>
            <a:cxnLst/>
            <a:rect l="l" t="t" r="r" b="b"/>
            <a:pathLst>
              <a:path w="2847754" h="1601861">
                <a:moveTo>
                  <a:pt x="0" y="0"/>
                </a:moveTo>
                <a:lnTo>
                  <a:pt x="2847753" y="0"/>
                </a:lnTo>
                <a:lnTo>
                  <a:pt x="2847753" y="1601861"/>
                </a:lnTo>
                <a:lnTo>
                  <a:pt x="0" y="16018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8261" t="-43260" r="-28261" b="-432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668578" y="4391727"/>
            <a:ext cx="9050147" cy="5442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35"/>
              </a:lnSpc>
              <a:spcBef>
                <a:spcPct val="0"/>
              </a:spcBef>
            </a:pPr>
            <a:r>
              <a:rPr lang="en-US" sz="3454" u="none" strike="noStrik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Which programming, scripting, and markup languages have you done extensive development work in over the past year, and which do you want to work in over the next year? </a:t>
            </a:r>
          </a:p>
          <a:p>
            <a:pPr algn="l">
              <a:lnSpc>
                <a:spcPts val="4835"/>
              </a:lnSpc>
              <a:spcBef>
                <a:spcPct val="0"/>
              </a:spcBef>
            </a:pPr>
            <a:endParaRPr lang="en-US" sz="3454" u="none" strike="noStrik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835"/>
              </a:lnSpc>
              <a:spcBef>
                <a:spcPct val="0"/>
              </a:spcBef>
            </a:pPr>
            <a:endParaRPr lang="en-US" sz="3454" u="none" strike="noStrik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835"/>
              </a:lnSpc>
              <a:spcBef>
                <a:spcPct val="0"/>
              </a:spcBef>
            </a:pPr>
            <a:endParaRPr lang="en-US" sz="3454" u="none" strike="noStrik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u="none" strike="noStrik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Source: </a:t>
            </a:r>
            <a:r>
              <a:rPr lang="en-US" sz="1500" u="sng" strike="noStrik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5" tooltip="http://survey.stackoverflow.co/2025"/>
              </a:rPr>
              <a:t>survey.stackoverflow.co/2025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  <a:endParaRPr lang="en-US" sz="1500" u="sng" strike="noStrik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  <a:hlinkClick r:id="rId5" tooltip="http://survey.stackoverflow.co/2025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10224216" y="1942831"/>
            <a:ext cx="5137986" cy="0"/>
          </a:xfrm>
          <a:prstGeom prst="line">
            <a:avLst/>
          </a:prstGeom>
          <a:ln w="38100" cap="flat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>
            <a:off x="10224216" y="1740506"/>
            <a:ext cx="5137986" cy="0"/>
          </a:xfrm>
          <a:prstGeom prst="line">
            <a:avLst/>
          </a:prstGeom>
          <a:ln w="38100" cap="flat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0"/>
            <a:ext cx="8268176" cy="10287000"/>
          </a:xfrm>
          <a:custGeom>
            <a:avLst/>
            <a:gdLst/>
            <a:ahLst/>
            <a:cxnLst/>
            <a:rect l="l" t="t" r="r" b="b"/>
            <a:pathLst>
              <a:path w="8268176" h="10287000">
                <a:moveTo>
                  <a:pt x="0" y="0"/>
                </a:moveTo>
                <a:lnTo>
                  <a:pt x="8268176" y="0"/>
                </a:lnTo>
                <a:lnTo>
                  <a:pt x="826817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14032" y="202023"/>
            <a:ext cx="8320376" cy="3669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70"/>
              </a:lnSpc>
              <a:spcBef>
                <a:spcPct val="0"/>
              </a:spcBef>
            </a:pPr>
            <a:r>
              <a:rPr lang="en-US" sz="6978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RUST IS AMONG THE FASTEST PROGRAMMING LANGUAGES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3607069" y="4188066"/>
            <a:ext cx="2134301" cy="0"/>
          </a:xfrm>
          <a:prstGeom prst="line">
            <a:avLst/>
          </a:prstGeom>
          <a:ln w="142875" cap="flat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35068" y="4774967"/>
            <a:ext cx="8278302" cy="4913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7131" lvl="1" indent="-333566" algn="l">
              <a:lnSpc>
                <a:spcPts val="4326"/>
              </a:lnSpc>
              <a:spcBef>
                <a:spcPct val="0"/>
              </a:spcBef>
              <a:buFont typeface="Arial"/>
              <a:buChar char="•"/>
            </a:pPr>
            <a:r>
              <a:rPr lang="en-US" sz="3090" u="none" strike="noStrik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Rust ranks 3rd overall in execution time, just behind C and C++.</a:t>
            </a:r>
          </a:p>
          <a:p>
            <a:pPr marL="667131" lvl="1" indent="-333566" algn="l">
              <a:lnSpc>
                <a:spcPts val="4326"/>
              </a:lnSpc>
              <a:spcBef>
                <a:spcPct val="0"/>
              </a:spcBef>
              <a:buFont typeface="Arial"/>
              <a:buChar char="•"/>
            </a:pPr>
            <a:r>
              <a:rPr lang="en-US" sz="3090" u="none" strike="noStrik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~1.17× slower than C</a:t>
            </a:r>
          </a:p>
          <a:p>
            <a:pPr marL="667131" lvl="1" indent="-333566" algn="l">
              <a:lnSpc>
                <a:spcPts val="4326"/>
              </a:lnSpc>
              <a:spcBef>
                <a:spcPct val="0"/>
              </a:spcBef>
              <a:buFont typeface="Arial"/>
              <a:buChar char="•"/>
            </a:pPr>
            <a:r>
              <a:rPr lang="en-US" sz="3090" u="none" strike="noStrik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Compiled, memory-safe, and no garbage collector</a:t>
            </a:r>
          </a:p>
          <a:p>
            <a:pPr marL="667131" lvl="1" indent="-333566" algn="l">
              <a:lnSpc>
                <a:spcPts val="4326"/>
              </a:lnSpc>
              <a:spcBef>
                <a:spcPct val="0"/>
              </a:spcBef>
              <a:buFont typeface="Arial"/>
              <a:buChar char="•"/>
            </a:pPr>
            <a:r>
              <a:rPr lang="en-US" sz="3090" u="none" strike="noStrik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Speed without sacrificing safety.</a:t>
            </a:r>
          </a:p>
          <a:p>
            <a:pPr algn="l">
              <a:lnSpc>
                <a:spcPts val="4326"/>
              </a:lnSpc>
              <a:spcBef>
                <a:spcPct val="0"/>
              </a:spcBef>
            </a:pPr>
            <a:endParaRPr lang="en-US" sz="3090" u="none" strike="noStrik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326"/>
              </a:lnSpc>
              <a:spcBef>
                <a:spcPct val="0"/>
              </a:spcBef>
            </a:pPr>
            <a:endParaRPr lang="en-US" sz="3090" u="none" strike="noStrik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u="none" strike="noStrik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Source: </a:t>
            </a:r>
            <a:r>
              <a:rPr lang="en-US" sz="1500" u="sng" strike="noStrik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3" tooltip="https://github.com/GoodManWEN/Programming-Language-Benchmarks-Visualization"/>
              </a:rPr>
              <a:t>https://github.com/GoodManWEN/Programming-Language-Benchmarks-Visualization</a:t>
            </a:r>
            <a:endParaRPr lang="en-US" sz="1500" strike="noStrik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9144000" y="1289894"/>
            <a:ext cx="687645" cy="0"/>
          </a:xfrm>
          <a:prstGeom prst="line">
            <a:avLst/>
          </a:prstGeom>
          <a:ln w="38100" cap="flat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834017" y="1913509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868364" y="5076825"/>
            <a:ext cx="10827637" cy="1962678"/>
            <a:chOff x="0" y="0"/>
            <a:chExt cx="2580798" cy="4678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80798" cy="467810"/>
            </a:xfrm>
            <a:custGeom>
              <a:avLst/>
              <a:gdLst/>
              <a:ahLst/>
              <a:cxnLst/>
              <a:rect l="l" t="t" r="r" b="b"/>
              <a:pathLst>
                <a:path w="2580798" h="467810">
                  <a:moveTo>
                    <a:pt x="0" y="0"/>
                  </a:moveTo>
                  <a:lnTo>
                    <a:pt x="2580798" y="0"/>
                  </a:lnTo>
                  <a:lnTo>
                    <a:pt x="2580798" y="467810"/>
                  </a:lnTo>
                  <a:lnTo>
                    <a:pt x="0" y="467810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580798" cy="505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54958" y="3582499"/>
            <a:ext cx="3262358" cy="1714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12752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REAL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3017931" y="7703019"/>
            <a:ext cx="2134301" cy="0"/>
          </a:xfrm>
          <a:prstGeom prst="line">
            <a:avLst/>
          </a:prstGeom>
          <a:ln w="142875" cap="flat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54958" y="5372100"/>
            <a:ext cx="8277225" cy="1714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12752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APPLICATIONS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5020109" y="2605709"/>
            <a:ext cx="5077990" cy="507799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959273" y="3311476"/>
            <a:ext cx="9220637" cy="5578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3469" lvl="1" indent="-376735" algn="l">
              <a:lnSpc>
                <a:spcPts val="4885"/>
              </a:lnSpc>
              <a:buFont typeface="Arial"/>
              <a:buChar char="•"/>
            </a:pPr>
            <a:r>
              <a:rPr lang="en-US" sz="34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Operating Systems → Redox OS, Linux kernel modules.</a:t>
            </a:r>
          </a:p>
          <a:p>
            <a:pPr marL="753469" lvl="1" indent="-376735" algn="l">
              <a:lnSpc>
                <a:spcPts val="4885"/>
              </a:lnSpc>
              <a:buFont typeface="Arial"/>
              <a:buChar char="•"/>
            </a:pPr>
            <a:r>
              <a:rPr lang="en-US" sz="34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WebAssembly → Faster browser applications.</a:t>
            </a:r>
          </a:p>
          <a:p>
            <a:pPr marL="753469" lvl="1" indent="-376735" algn="l">
              <a:lnSpc>
                <a:spcPts val="4885"/>
              </a:lnSpc>
              <a:buFont typeface="Arial"/>
              <a:buChar char="•"/>
            </a:pPr>
            <a:r>
              <a:rPr lang="en-US" sz="34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Blockchain → Solana, Parity.</a:t>
            </a:r>
          </a:p>
          <a:p>
            <a:pPr marL="753469" lvl="1" indent="-376735" algn="l">
              <a:lnSpc>
                <a:spcPts val="4885"/>
              </a:lnSpc>
              <a:buFont typeface="Arial"/>
              <a:buChar char="•"/>
            </a:pPr>
            <a:r>
              <a:rPr lang="en-US" sz="34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Networking and Web Servers → Tokio, Actix.</a:t>
            </a:r>
          </a:p>
          <a:p>
            <a:pPr marL="753469" lvl="1" indent="-376735" algn="l">
              <a:lnSpc>
                <a:spcPts val="4885"/>
              </a:lnSpc>
              <a:buFont typeface="Arial"/>
              <a:buChar char="•"/>
            </a:pPr>
            <a:r>
              <a:rPr lang="en-US" sz="34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Embedded Systems and IoT devices.</a:t>
            </a:r>
          </a:p>
          <a:p>
            <a:pPr algn="l">
              <a:lnSpc>
                <a:spcPts val="4885"/>
              </a:lnSpc>
              <a:spcBef>
                <a:spcPct val="0"/>
              </a:spcBef>
            </a:pPr>
            <a:endParaRPr lang="en-US" sz="348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H="1">
            <a:off x="14221701" y="392517"/>
            <a:ext cx="3958208" cy="189994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H="1">
            <a:off x="15938961" y="8731663"/>
            <a:ext cx="3240285" cy="1555337"/>
          </a:xfrm>
          <a:prstGeom prst="rect">
            <a:avLst/>
          </a:prstGeom>
        </p:spPr>
      </p:pic>
      <p:sp>
        <p:nvSpPr>
          <p:cNvPr id="15" name="Freeform 15"/>
          <p:cNvSpPr/>
          <p:nvPr/>
        </p:nvSpPr>
        <p:spPr>
          <a:xfrm>
            <a:off x="2824553" y="9038887"/>
            <a:ext cx="438826" cy="438826"/>
          </a:xfrm>
          <a:custGeom>
            <a:avLst/>
            <a:gdLst/>
            <a:ahLst/>
            <a:cxnLst/>
            <a:rect l="l" t="t" r="r" b="b"/>
            <a:pathLst>
              <a:path w="438826" h="438826">
                <a:moveTo>
                  <a:pt x="0" y="0"/>
                </a:moveTo>
                <a:lnTo>
                  <a:pt x="438825" y="0"/>
                </a:lnTo>
                <a:lnTo>
                  <a:pt x="438825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834017" y="1913509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5143500"/>
            <a:ext cx="2947693" cy="4114800"/>
          </a:xfrm>
          <a:custGeom>
            <a:avLst/>
            <a:gdLst/>
            <a:ahLst/>
            <a:cxnLst/>
            <a:rect l="l" t="t" r="r" b="b"/>
            <a:pathLst>
              <a:path w="2947693" h="4114800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55315" y="4303831"/>
            <a:ext cx="1098588" cy="1381871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 flipV="1">
            <a:off x="7955188" y="3958094"/>
            <a:ext cx="2134301" cy="0"/>
          </a:xfrm>
          <a:prstGeom prst="line">
            <a:avLst/>
          </a:prstGeom>
          <a:ln w="142875" cap="flat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619720" y="2125802"/>
            <a:ext cx="15048561" cy="1437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COMPARISON WITH OTHER LANGUAGES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75101" y="5029200"/>
            <a:ext cx="8745653" cy="4959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3490" lvl="1" indent="-376745" algn="l">
              <a:lnSpc>
                <a:spcPts val="4885"/>
              </a:lnSpc>
              <a:buFont typeface="Arial"/>
              <a:buChar char="•"/>
            </a:pPr>
            <a:r>
              <a:rPr lang="en-US" sz="34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Rust vs C → Safer memory management with ownership.</a:t>
            </a:r>
          </a:p>
          <a:p>
            <a:pPr marL="753490" lvl="1" indent="-376745" algn="l">
              <a:lnSpc>
                <a:spcPts val="4885"/>
              </a:lnSpc>
              <a:buFont typeface="Arial"/>
              <a:buChar char="•"/>
            </a:pPr>
            <a:r>
              <a:rPr lang="en-US" sz="34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Rust vs Go → Better performance, but steeper learning curve.</a:t>
            </a:r>
          </a:p>
          <a:p>
            <a:pPr marL="753490" lvl="1" indent="-376745" algn="l">
              <a:lnSpc>
                <a:spcPts val="4885"/>
              </a:lnSpc>
              <a:buFont typeface="Arial"/>
              <a:buChar char="•"/>
            </a:pPr>
            <a:r>
              <a:rPr lang="en-US" sz="34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Rust vs Java → No garbage collector, more control over memory.</a:t>
            </a:r>
          </a:p>
          <a:p>
            <a:pPr algn="l">
              <a:lnSpc>
                <a:spcPts val="4885"/>
              </a:lnSpc>
              <a:spcBef>
                <a:spcPct val="0"/>
              </a:spcBef>
            </a:pPr>
            <a:endParaRPr lang="en-US" sz="348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7039887" y="0"/>
            <a:ext cx="1203221" cy="1513485"/>
          </a:xfrm>
          <a:prstGeom prst="rect">
            <a:avLst/>
          </a:prstGeom>
        </p:spPr>
      </p:pic>
      <p:sp>
        <p:nvSpPr>
          <p:cNvPr id="9" name="Freeform 9"/>
          <p:cNvSpPr/>
          <p:nvPr/>
        </p:nvSpPr>
        <p:spPr>
          <a:xfrm>
            <a:off x="17039887" y="9038887"/>
            <a:ext cx="438826" cy="438826"/>
          </a:xfrm>
          <a:custGeom>
            <a:avLst/>
            <a:gdLst/>
            <a:ahLst/>
            <a:cxnLst/>
            <a:rect l="l" t="t" r="r" b="b"/>
            <a:pathLst>
              <a:path w="438826" h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10834017" y="1913509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 flipV="1">
            <a:off x="7955188" y="3284668"/>
            <a:ext cx="2134301" cy="0"/>
          </a:xfrm>
          <a:prstGeom prst="line">
            <a:avLst/>
          </a:prstGeom>
          <a:ln w="142875" cap="flat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7628566" y="221611"/>
            <a:ext cx="438826" cy="438826"/>
          </a:xfrm>
          <a:custGeom>
            <a:avLst/>
            <a:gdLst/>
            <a:ahLst/>
            <a:cxnLst/>
            <a:rect l="l" t="t" r="r" b="b"/>
            <a:pathLst>
              <a:path w="438826" h="438826">
                <a:moveTo>
                  <a:pt x="0" y="0"/>
                </a:moveTo>
                <a:lnTo>
                  <a:pt x="438826" y="0"/>
                </a:lnTo>
                <a:lnTo>
                  <a:pt x="438826" y="438825"/>
                </a:lnTo>
                <a:lnTo>
                  <a:pt x="0" y="438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329344" y="336248"/>
            <a:ext cx="3518635" cy="3518635"/>
          </a:xfrm>
          <a:custGeom>
            <a:avLst/>
            <a:gdLst/>
            <a:ahLst/>
            <a:cxnLst/>
            <a:rect l="l" t="t" r="r" b="b"/>
            <a:pathLst>
              <a:path w="3518635" h="3518635">
                <a:moveTo>
                  <a:pt x="0" y="0"/>
                </a:moveTo>
                <a:lnTo>
                  <a:pt x="3518635" y="0"/>
                </a:lnTo>
                <a:lnTo>
                  <a:pt x="3518635" y="3518635"/>
                </a:lnTo>
                <a:lnTo>
                  <a:pt x="0" y="35186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310818" y="1642877"/>
            <a:ext cx="9666363" cy="1437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RUST SYNTAX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2175" y="5038725"/>
            <a:ext cx="16343650" cy="683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83"/>
              </a:lnSpc>
            </a:pPr>
            <a:r>
              <a:rPr lang="en-US" sz="3845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hlinkClick r:id="rId8" tooltip="https://github.com/arlemoine/CMPS401/blob/main/Rust/Samples"/>
              </a:rPr>
              <a:t>https://github.com/arlemoine/CMPS401/blob/main/Rust/Samples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381</Words>
  <Application>Microsoft Macintosh PowerPoint</Application>
  <PresentationFormat>Custom</PresentationFormat>
  <Paragraphs>68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Canva Sans</vt:lpstr>
      <vt:lpstr>Poppins</vt:lpstr>
      <vt:lpstr>Arial</vt:lpstr>
      <vt:lpstr>Canva Sans Bold</vt:lpstr>
      <vt:lpstr>Calibri</vt:lpstr>
      <vt:lpstr>Anton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SARA</dc:title>
  <cp:lastModifiedBy>Adam Rodi</cp:lastModifiedBy>
  <cp:revision>4</cp:revision>
  <dcterms:created xsi:type="dcterms:W3CDTF">2006-08-16T00:00:00Z</dcterms:created>
  <dcterms:modified xsi:type="dcterms:W3CDTF">2025-09-18T18:26:55Z</dcterms:modified>
  <dc:identifier>DAGyiVaeGDk</dc:identifier>
</cp:coreProperties>
</file>